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Alegreya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22" Type="http://schemas.openxmlformats.org/officeDocument/2006/relationships/font" Target="fonts/AlegreyaSans-bold.fntdata"/><Relationship Id="rId10" Type="http://schemas.openxmlformats.org/officeDocument/2006/relationships/slide" Target="slides/slide4.xml"/><Relationship Id="rId21" Type="http://schemas.openxmlformats.org/officeDocument/2006/relationships/font" Target="fonts/AlegreyaSans-regular.fntdata"/><Relationship Id="rId13" Type="http://schemas.openxmlformats.org/officeDocument/2006/relationships/slide" Target="slides/slide7.xml"/><Relationship Id="rId24" Type="http://schemas.openxmlformats.org/officeDocument/2006/relationships/font" Target="fonts/AlegreyaSans-boldItalic.fntdata"/><Relationship Id="rId12" Type="http://schemas.openxmlformats.org/officeDocument/2006/relationships/slide" Target="slides/slide6.xml"/><Relationship Id="rId23" Type="http://schemas.openxmlformats.org/officeDocument/2006/relationships/font" Target="fonts/AlegreyaSans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2b7e9e0ba_0_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2b7e9e0b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320c876d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320c876d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2b7e9e0b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2b7e9e0b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6f919934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6f91993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2acfb92cb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2acfb92c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384ab60d9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384ab60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384ab60d9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384ab60d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384ab60d9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384ab60d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384ab60d9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384ab60d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384ab60d9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384ab60d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dk1"/>
                </a:solidFill>
              </a:defRPr>
            </a:lvl1pPr>
            <a:lvl2pPr lvl="1" rtl="0" algn="r">
              <a:buNone/>
              <a:defRPr sz="1300">
                <a:solidFill>
                  <a:schemeClr val="dk1"/>
                </a:solidFill>
              </a:defRPr>
            </a:lvl2pPr>
            <a:lvl3pPr lvl="2" rtl="0" algn="r">
              <a:buNone/>
              <a:defRPr sz="1300">
                <a:solidFill>
                  <a:schemeClr val="dk1"/>
                </a:solidFill>
              </a:defRPr>
            </a:lvl3pPr>
            <a:lvl4pPr lvl="3" rtl="0" algn="r">
              <a:buNone/>
              <a:defRPr sz="1300">
                <a:solidFill>
                  <a:schemeClr val="dk1"/>
                </a:solidFill>
              </a:defRPr>
            </a:lvl4pPr>
            <a:lvl5pPr lvl="4" rtl="0" algn="r">
              <a:buNone/>
              <a:defRPr sz="1300">
                <a:solidFill>
                  <a:schemeClr val="dk1"/>
                </a:solidFill>
              </a:defRPr>
            </a:lvl5pPr>
            <a:lvl6pPr lvl="5" rtl="0" algn="r">
              <a:buNone/>
              <a:defRPr sz="1300">
                <a:solidFill>
                  <a:schemeClr val="dk1"/>
                </a:solidFill>
              </a:defRPr>
            </a:lvl6pPr>
            <a:lvl7pPr lvl="6" rtl="0" algn="r">
              <a:buNone/>
              <a:defRPr sz="1300">
                <a:solidFill>
                  <a:schemeClr val="dk1"/>
                </a:solidFill>
              </a:defRPr>
            </a:lvl7pPr>
            <a:lvl8pPr lvl="7" rtl="0" algn="r">
              <a:buNone/>
              <a:defRPr sz="1300">
                <a:solidFill>
                  <a:schemeClr val="dk1"/>
                </a:solidFill>
              </a:defRPr>
            </a:lvl8pPr>
            <a:lvl9pPr lvl="8" rtl="0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0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94" name="Google Shape;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5" name="Google Shape;95;p20"/>
          <p:cNvSpPr txBox="1"/>
          <p:nvPr/>
        </p:nvSpPr>
        <p:spPr>
          <a:xfrm>
            <a:off x="113975" y="1332750"/>
            <a:ext cx="8854800" cy="1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Physical Education</a:t>
            </a:r>
            <a:endParaRPr b="1" baseline="30000" sz="360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9-12/Health</a:t>
            </a:r>
            <a:endParaRPr b="1" sz="550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May 18,2020</a:t>
            </a:r>
            <a:endParaRPr b="1" sz="3600">
              <a:solidFill>
                <a:schemeClr val="dk2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2"/>
              </a:solidFill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6657250" y="3615725"/>
            <a:ext cx="1583400" cy="11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460950" y="2116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pic>
        <p:nvPicPr>
          <p:cNvPr id="154" name="Google Shape;15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2602" y="905625"/>
            <a:ext cx="6918775" cy="369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/>
        </p:nvSpPr>
        <p:spPr>
          <a:xfrm>
            <a:off x="243825" y="194700"/>
            <a:ext cx="8635200" cy="4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 9-12 Health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Lesson: May 18,2020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Objective/Learning Target: </a:t>
            </a:r>
            <a:endParaRPr b="1"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Chapter 14.4 Diabetes, Allergies, Asthma, and Arthritis</a:t>
            </a:r>
            <a:endParaRPr b="1"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Define diabetes mellitus (DM) and explain how it is characterized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Differentiate between type 1 and type 2 diabetes mellitus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Analyze how allergies develop and the body’s reaction to them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Describe how asthma impacts the respiratory system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Explain osteoarthritis, rheumatoid arthritis, and gout as different forms of arthritis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7465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t/>
            </a:r>
            <a:endParaRPr sz="23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Google Shape;102;p21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5" name="Google Shape;105;p21"/>
          <p:cNvSpPr txBox="1"/>
          <p:nvPr/>
        </p:nvSpPr>
        <p:spPr>
          <a:xfrm>
            <a:off x="7449150" y="1336300"/>
            <a:ext cx="1583400" cy="11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96050" y="2497900"/>
            <a:ext cx="28266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Diabetes</a:t>
            </a:r>
            <a:endParaRPr/>
          </a:p>
        </p:txBody>
      </p:sp>
      <p:sp>
        <p:nvSpPr>
          <p:cNvPr id="112" name="Google Shape;112;p22"/>
          <p:cNvSpPr txBox="1"/>
          <p:nvPr>
            <p:ph idx="2" type="body"/>
          </p:nvPr>
        </p:nvSpPr>
        <p:spPr>
          <a:xfrm>
            <a:off x="4676925" y="155525"/>
            <a:ext cx="4310400" cy="488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Diabetes Mellitus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Commonly referred to as diabetes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○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disease resulting from the body’s inability to regulate glucose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■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Hyperglycemia/High Blood Sugar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1 Diabetes Mellitus</a:t>
            </a:r>
            <a:endParaRPr/>
          </a:p>
        </p:txBody>
      </p:sp>
      <p:sp>
        <p:nvSpPr>
          <p:cNvPr id="118" name="Google Shape;118;p23"/>
          <p:cNvSpPr txBox="1"/>
          <p:nvPr>
            <p:ph idx="2" type="body"/>
          </p:nvPr>
        </p:nvSpPr>
        <p:spPr>
          <a:xfrm>
            <a:off x="4676925" y="1115775"/>
            <a:ext cx="4310400" cy="3850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Also 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known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as juvenile onset diabetes or insulin dependent diabetes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Body is unable to make the hormone insulin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Insulin is a hormone that is produced in the pancreas and directs cells to consume blood glucose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○"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Acidosis - excess acid in the blood; can lead to coma and death if untreated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2 Diabetes Mellitus</a:t>
            </a:r>
            <a:endParaRPr/>
          </a:p>
        </p:txBody>
      </p:sp>
      <p:sp>
        <p:nvSpPr>
          <p:cNvPr id="124" name="Google Shape;124;p24"/>
          <p:cNvSpPr txBox="1"/>
          <p:nvPr>
            <p:ph idx="2" type="body"/>
          </p:nvPr>
        </p:nvSpPr>
        <p:spPr>
          <a:xfrm>
            <a:off x="4676925" y="1115775"/>
            <a:ext cx="4310400" cy="3850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Also known as adult onset diabetes or insulin independent diabetes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Allergies</a:t>
            </a:r>
            <a:endParaRPr/>
          </a:p>
        </p:txBody>
      </p:sp>
      <p:sp>
        <p:nvSpPr>
          <p:cNvPr id="130" name="Google Shape;130;p25"/>
          <p:cNvSpPr txBox="1"/>
          <p:nvPr>
            <p:ph idx="2" type="body"/>
          </p:nvPr>
        </p:nvSpPr>
        <p:spPr>
          <a:xfrm>
            <a:off x="4676925" y="1115775"/>
            <a:ext cx="4310400" cy="3850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 abnormal, destructive immune response with effects that can range from merely annoying to deadly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Causes of Allergies</a:t>
            </a:r>
            <a:endParaRPr/>
          </a:p>
        </p:txBody>
      </p:sp>
      <p:sp>
        <p:nvSpPr>
          <p:cNvPr id="136" name="Google Shape;136;p26"/>
          <p:cNvSpPr txBox="1"/>
          <p:nvPr>
            <p:ph idx="2" type="body"/>
          </p:nvPr>
        </p:nvSpPr>
        <p:spPr>
          <a:xfrm>
            <a:off x="4676925" y="1115775"/>
            <a:ext cx="4310400" cy="3850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Allergens - substances that trigger allergic reactions in the body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Histamine - a substance that causes blood vessels to leak fluids into the body tissues, resulting in swelling	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Edema - the swelling of the body tissues during an immune response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and Systemic Allergies</a:t>
            </a:r>
            <a:endParaRPr/>
          </a:p>
        </p:txBody>
      </p:sp>
      <p:sp>
        <p:nvSpPr>
          <p:cNvPr id="142" name="Google Shape;142;p27"/>
          <p:cNvSpPr txBox="1"/>
          <p:nvPr>
            <p:ph idx="2" type="body"/>
          </p:nvPr>
        </p:nvSpPr>
        <p:spPr>
          <a:xfrm>
            <a:off x="4676925" y="1115775"/>
            <a:ext cx="4310400" cy="3850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Local Allergies - allergies that affect a specific part of the body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Systemic Allergies - allergies that affect the whole body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Anaphylaxis - an allergic response in which fluid fills the lungs and air passages narrow, restricting breathing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Treatments of asthma include rescue inhalers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Arthritis</a:t>
            </a:r>
            <a:endParaRPr/>
          </a:p>
        </p:txBody>
      </p:sp>
      <p:sp>
        <p:nvSpPr>
          <p:cNvPr id="148" name="Google Shape;148;p28"/>
          <p:cNvSpPr txBox="1"/>
          <p:nvPr>
            <p:ph idx="2" type="body"/>
          </p:nvPr>
        </p:nvSpPr>
        <p:spPr>
          <a:xfrm>
            <a:off x="4682600" y="405575"/>
            <a:ext cx="4310400" cy="38505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70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Arthritis - a condition in which the joints become inflamed, causing pain and stiffness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Osteoarthritis - a type of arthritis in which the cartilage in joints wears down so that the bones touch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Rheumatoid Arthritis - a type of arthritis in which the 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body's immune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system attacks, damages and eventually immobilizes the joints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■"/>
            </a:pPr>
            <a:r>
              <a:rPr lang="en"/>
              <a:t>Autoimmune disease - a disease in which the immune system attacks and damages healthy body tissue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Gout - a type of arthritis characterized by sudden, severe, and painful swelling of a joint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